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  <p:sldMasterId id="2147483691" r:id="rId6"/>
    <p:sldMasterId id="2147483709" r:id="rId7"/>
    <p:sldMasterId id="2147483727" r:id="rId8"/>
  </p:sldMasterIdLst>
  <p:notesMasterIdLst>
    <p:notesMasterId r:id="rId29"/>
  </p:notesMasterIdLst>
  <p:handoutMasterIdLst>
    <p:handoutMasterId r:id="rId30"/>
  </p:handoutMasterIdLst>
  <p:sldIdLst>
    <p:sldId id="276" r:id="rId9"/>
    <p:sldId id="258" r:id="rId10"/>
    <p:sldId id="260" r:id="rId11"/>
    <p:sldId id="261" r:id="rId12"/>
    <p:sldId id="259" r:id="rId13"/>
    <p:sldId id="268" r:id="rId14"/>
    <p:sldId id="269" r:id="rId15"/>
    <p:sldId id="263" r:id="rId16"/>
    <p:sldId id="264" r:id="rId17"/>
    <p:sldId id="266" r:id="rId18"/>
    <p:sldId id="267" r:id="rId19"/>
    <p:sldId id="257" r:id="rId20"/>
    <p:sldId id="265" r:id="rId21"/>
    <p:sldId id="272" r:id="rId22"/>
    <p:sldId id="270" r:id="rId23"/>
    <p:sldId id="273" r:id="rId24"/>
    <p:sldId id="271" r:id="rId25"/>
    <p:sldId id="274" r:id="rId26"/>
    <p:sldId id="275" r:id="rId27"/>
    <p:sldId id="277" r:id="rId2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787"/>
    <a:srgbClr val="021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5A5A3-74DD-42D4-8A2E-159FFC45591D}" v="532" dt="2019-05-28T10:26:55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50"/>
  </p:normalViewPr>
  <p:slideViewPr>
    <p:cSldViewPr snapToGrid="0" snapToObjects="1">
      <p:cViewPr varScale="1">
        <p:scale>
          <a:sx n="137" d="100"/>
          <a:sy n="137" d="100"/>
        </p:scale>
        <p:origin x="8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8F4716-9AB2-4162-95D8-5647CC8101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EE544-BF64-47E0-99AE-05F8DD2944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67B12-137B-49C9-8197-82650D488CDF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E215E-B975-419F-93EC-F44C07126D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BCD6B-386E-4554-8745-EC52A3B524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8DF26-65A6-45FA-870E-3752EC254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2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C1E4-07DE-3940-9114-95FBAE742E12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D1E18-2E5B-7D4F-8D0C-063DBFC4D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0827AE-8C63-2D42-8F74-BC2EB4DA5BA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95648"/>
            <a:ext cx="9144000" cy="421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97930" y="1839321"/>
            <a:ext cx="3327505" cy="2757615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014986" y="1839322"/>
            <a:ext cx="3327505" cy="2757614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97930" y="1032488"/>
            <a:ext cx="3327505" cy="687566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014986" y="1032488"/>
            <a:ext cx="3327505" cy="687566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402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97930" y="1567658"/>
            <a:ext cx="3327505" cy="3029278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014986" y="1567658"/>
            <a:ext cx="3327505" cy="3029278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937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97930" y="1563389"/>
            <a:ext cx="2277041" cy="303354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20878" y="1563388"/>
            <a:ext cx="2277041" cy="303354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043826" y="1563388"/>
            <a:ext cx="2277041" cy="303354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97930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1408" y="1562272"/>
            <a:ext cx="461335" cy="465543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061560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idx="18" hasCustomPrompt="1"/>
          </p:nvPr>
        </p:nvSpPr>
        <p:spPr>
          <a:xfrm>
            <a:off x="6065038" y="1562272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433011" y="2321109"/>
            <a:ext cx="2277041" cy="22758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0" hasCustomPrompt="1"/>
          </p:nvPr>
        </p:nvSpPr>
        <p:spPr>
          <a:xfrm>
            <a:off x="3436489" y="1562272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29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423996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0" hasCustomPrompt="1"/>
          </p:nvPr>
        </p:nvSpPr>
        <p:spPr>
          <a:xfrm>
            <a:off x="4337597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97930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1711531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61560" y="2803965"/>
            <a:ext cx="2277041" cy="61043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rgbClr val="041787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idx="24" hasCustomPrompt="1"/>
          </p:nvPr>
        </p:nvSpPr>
        <p:spPr>
          <a:xfrm>
            <a:off x="6969412" y="1990671"/>
            <a:ext cx="461335" cy="46554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808785" y="1499171"/>
            <a:ext cx="2529816" cy="30977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1" y="0"/>
            <a:ext cx="5274645" cy="465599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5"/>
          </p:nvPr>
        </p:nvSpPr>
        <p:spPr>
          <a:xfrm>
            <a:off x="797930" y="1499171"/>
            <a:ext cx="4476714" cy="3097765"/>
          </a:xfrm>
          <a:noFill/>
        </p:spPr>
        <p:txBody>
          <a:bodyPr>
            <a:normAutofit/>
          </a:bodyPr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Font typeface="Arial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3981691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981691" y="0"/>
            <a:ext cx="5162309" cy="5715000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video to placeholder or click icon to add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97930" y="1913939"/>
            <a:ext cx="2529816" cy="268299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97931" y="440287"/>
            <a:ext cx="2529816" cy="1162344"/>
          </a:xfrm>
        </p:spPr>
        <p:txBody>
          <a:bodyPr anchor="t">
            <a:norm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" y="-1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200" baseline="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1052" y="4334032"/>
            <a:ext cx="2534816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author's name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83198" y="4327486"/>
            <a:ext cx="2531851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</a:t>
            </a:r>
            <a:r>
              <a:rPr lang="en-US"/>
              <a:t>edit email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05967" y="4863558"/>
            <a:ext cx="2534816" cy="3696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issoft.by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7"/>
          <a:stretch/>
        </p:blipFill>
        <p:spPr>
          <a:xfrm>
            <a:off x="9022" y="1495649"/>
            <a:ext cx="9139618" cy="4219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/>
          <a:stretch/>
        </p:blipFill>
        <p:spPr>
          <a:xfrm>
            <a:off x="-5468" y="1495647"/>
            <a:ext cx="9149468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/>
          <a:stretch/>
        </p:blipFill>
        <p:spPr>
          <a:xfrm>
            <a:off x="-5468" y="1495647"/>
            <a:ext cx="9149468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4"/>
          <a:stretch/>
        </p:blipFill>
        <p:spPr>
          <a:xfrm>
            <a:off x="0" y="1495648"/>
            <a:ext cx="9156223" cy="4219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3"/>
          <a:stretch/>
        </p:blipFill>
        <p:spPr>
          <a:xfrm>
            <a:off x="0" y="1495647"/>
            <a:ext cx="9137239" cy="4219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0" y="4674656"/>
            <a:ext cx="930820" cy="5077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5D2C3-4B6E-894A-8DB7-C93520DFB1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4"/>
          <a:stretch/>
        </p:blipFill>
        <p:spPr>
          <a:xfrm>
            <a:off x="-1186" y="1495641"/>
            <a:ext cx="9149206" cy="4219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-1"/>
            <a:ext cx="7498080" cy="242422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3865" y="744110"/>
            <a:ext cx="5945382" cy="1176130"/>
          </a:xfr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41787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1051" y="2987258"/>
            <a:ext cx="5938196" cy="150762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4674656"/>
            <a:ext cx="930818" cy="507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F08A7E-6F10-4243-8EF1-D86557684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421583"/>
            <a:ext cx="9144000" cy="3293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-2" y="-1"/>
            <a:ext cx="6734756" cy="383356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00034-B24E-FE46-8BF2-538D6C53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0594" y="5038975"/>
            <a:ext cx="658368" cy="362472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787922" y="2433391"/>
            <a:ext cx="5327127" cy="1005989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041787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781CEF0-FC31-D34D-89CB-B3EA9EE95E99}"/>
              </a:ext>
            </a:extLst>
          </p:cNvPr>
          <p:cNvSpPr/>
          <p:nvPr userDrawn="1"/>
        </p:nvSpPr>
        <p:spPr>
          <a:xfrm rot="10800000">
            <a:off x="0" y="0"/>
            <a:ext cx="4570667" cy="5715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rgbClr val="FAFAFA"/>
              </a:gs>
              <a:gs pos="100000">
                <a:srgbClr val="FAFAF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97930" y="440287"/>
            <a:ext cx="7540671" cy="592200"/>
          </a:xfrm>
        </p:spPr>
        <p:txBody>
          <a:bodyPr anchor="t">
            <a:noAutofit/>
          </a:bodyPr>
          <a:lstStyle>
            <a:lvl1pPr>
              <a:defRPr sz="2200" b="0" i="0" baseline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add text</a:t>
            </a:r>
            <a:br>
              <a:rPr lang="ru-RU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0D8390-77F3-2746-AFCC-76DB72547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4312" y="5039068"/>
            <a:ext cx="662278" cy="36462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97930" y="1563386"/>
            <a:ext cx="7540671" cy="3033551"/>
          </a:xfrm>
          <a:noFill/>
        </p:spPr>
        <p:txBody>
          <a:bodyPr/>
          <a:lstStyle>
            <a:lvl1pPr marL="285750" indent="-285750">
              <a:buFont typeface="Arial" charset="0"/>
              <a:buChar char="•"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28650" indent="-285750">
              <a:buFont typeface="Arial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857250" indent="-171450">
              <a:lnSpc>
                <a:spcPct val="150000"/>
              </a:lnSpc>
              <a:buFont typeface="Arial" charset="0"/>
              <a:buChar char="•"/>
              <a:defRPr sz="1400">
                <a:solidFill>
                  <a:schemeClr val="tx1"/>
                </a:solidFill>
              </a:defRPr>
            </a:lvl3pPr>
            <a:lvl4pPr marL="1200150" indent="-1714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tx1"/>
                </a:solidFill>
              </a:defRPr>
            </a:lvl4pPr>
            <a:lvl5pPr marL="1543050" indent="-171450">
              <a:lnSpc>
                <a:spcPct val="150000"/>
              </a:lnSpc>
              <a:buFont typeface="Arial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39068"/>
            <a:ext cx="2057400" cy="364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88" r:id="rId3"/>
    <p:sldLayoutId id="2147483687" r:id="rId4"/>
    <p:sldLayoutId id="2147483686" r:id="rId5"/>
    <p:sldLayoutId id="2147483689" r:id="rId6"/>
    <p:sldLayoutId id="2147483690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5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4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408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5196" y="5069244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DB035-901B-49B3-A7C1-D488F039F4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2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85000"/>
              <a:lumOff val="15000"/>
            </a:schemeClr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nswers.ros.org/question/12230/what-is-ros-exactly-middleware-framework-operating-system/#18055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099D-B688-4CBF-9450-2742F37DB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865" y="744110"/>
            <a:ext cx="4811198" cy="1176130"/>
          </a:xfrm>
        </p:spPr>
        <p:txBody>
          <a:bodyPr/>
          <a:lstStyle/>
          <a:p>
            <a:pPr algn="r"/>
            <a:r>
              <a:rPr lang="en-US" dirty="0"/>
              <a:t>Build </a:t>
            </a:r>
            <a:r>
              <a:rPr lang="en-US" b="1" dirty="0"/>
              <a:t>S</a:t>
            </a:r>
            <a:r>
              <a:rPr lang="en-US" dirty="0"/>
              <a:t>elf-</a:t>
            </a:r>
            <a:r>
              <a:rPr lang="en-US" b="1" dirty="0"/>
              <a:t>D</a:t>
            </a:r>
            <a:r>
              <a:rPr lang="en-US" dirty="0"/>
              <a:t>riving </a:t>
            </a:r>
            <a:r>
              <a:rPr lang="en-US" b="1" dirty="0"/>
              <a:t>C</a:t>
            </a:r>
            <a:r>
              <a:rPr lang="en-US" dirty="0"/>
              <a:t>ar architecture with </a:t>
            </a:r>
            <a:br>
              <a:rPr lang="en-US" dirty="0"/>
            </a:br>
            <a:r>
              <a:rPr lang="en-US" b="1" dirty="0"/>
              <a:t>R</a:t>
            </a:r>
            <a:r>
              <a:rPr lang="en-US" dirty="0"/>
              <a:t>obot </a:t>
            </a:r>
            <a:r>
              <a:rPr lang="en-US" b="1" dirty="0"/>
              <a:t>O</a:t>
            </a:r>
            <a:r>
              <a:rPr lang="en-US" dirty="0"/>
              <a:t>perating </a:t>
            </a:r>
            <a:r>
              <a:rPr lang="en-US" b="1" dirty="0"/>
              <a:t>S</a:t>
            </a:r>
            <a:r>
              <a:rPr lang="en-US" dirty="0"/>
              <a:t>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A0AF2-19C9-4805-AC82-8B15CEB04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Alexey Sas </a:t>
            </a:r>
            <a:r>
              <a:rPr lang="en-US" dirty="0"/>
              <a:t>– .NET Architect</a:t>
            </a:r>
          </a:p>
          <a:p>
            <a:r>
              <a:rPr lang="en-US" b="1" dirty="0"/>
              <a:t>Oleg Karasik </a:t>
            </a:r>
            <a:r>
              <a:rPr lang="en-US" dirty="0"/>
              <a:t>– R&amp;D Engineer</a:t>
            </a:r>
          </a:p>
        </p:txBody>
      </p:sp>
    </p:spTree>
    <p:extLst>
      <p:ext uri="{BB962C8B-B14F-4D97-AF65-F5344CB8AC3E}">
        <p14:creationId xmlns:p14="http://schemas.microsoft.com/office/powerpoint/2010/main" val="89342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22" y="642683"/>
            <a:ext cx="5431886" cy="498429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338" y="178140"/>
            <a:ext cx="7446338" cy="4089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architecture: planning</a:t>
            </a:r>
          </a:p>
        </p:txBody>
      </p:sp>
    </p:spTree>
    <p:extLst>
      <p:ext uri="{BB962C8B-B14F-4D97-AF65-F5344CB8AC3E}">
        <p14:creationId xmlns:p14="http://schemas.microsoft.com/office/powerpoint/2010/main" val="125706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" y="1661183"/>
            <a:ext cx="8730314" cy="238625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5175" y="184834"/>
            <a:ext cx="7446338" cy="411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architecture:  control</a:t>
            </a:r>
          </a:p>
        </p:txBody>
      </p:sp>
    </p:spTree>
    <p:extLst>
      <p:ext uri="{BB962C8B-B14F-4D97-AF65-F5344CB8AC3E}">
        <p14:creationId xmlns:p14="http://schemas.microsoft.com/office/powerpoint/2010/main" val="329519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012" y="1561687"/>
            <a:ext cx="5327127" cy="1005989"/>
          </a:xfrm>
        </p:spPr>
        <p:txBody>
          <a:bodyPr/>
          <a:lstStyle/>
          <a:p>
            <a:r>
              <a:rPr lang="en-US" dirty="0"/>
              <a:t>Building simple self-driving car architecture with CARLA simulator and ROS</a:t>
            </a:r>
          </a:p>
        </p:txBody>
      </p:sp>
    </p:spTree>
    <p:extLst>
      <p:ext uri="{BB962C8B-B14F-4D97-AF65-F5344CB8AC3E}">
        <p14:creationId xmlns:p14="http://schemas.microsoft.com/office/powerpoint/2010/main" val="110019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12" y="107777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Simplified architecture with ROS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1" y="674167"/>
            <a:ext cx="6841217" cy="42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9BA5-3A75-46FF-BB00-696C5903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Setup ROS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E143-3D05-4375-91F3-779E156549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97930" y="1186627"/>
            <a:ext cx="7836519" cy="3410310"/>
          </a:xfrm>
        </p:spPr>
        <p:txBody>
          <a:bodyPr>
            <a:normAutofit/>
          </a:bodyPr>
          <a:lstStyle/>
          <a:p>
            <a:pPr fontAlgn="base">
              <a:buClr>
                <a:srgbClr val="041787"/>
              </a:buClr>
            </a:pPr>
            <a:r>
              <a:rPr lang="en-US" dirty="0"/>
              <a:t>Run CARLA Server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Run ROS bridge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Run CARLA Client to place car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Create new empty ROS package </a:t>
            </a:r>
          </a:p>
          <a:p>
            <a:pPr fontAlgn="base">
              <a:buClr>
                <a:srgbClr val="041787"/>
              </a:buClr>
            </a:pPr>
            <a:r>
              <a:rPr lang="en-US" dirty="0"/>
              <a:t>Create test node to see camera images</a:t>
            </a:r>
          </a:p>
        </p:txBody>
      </p:sp>
    </p:spTree>
    <p:extLst>
      <p:ext uri="{BB962C8B-B14F-4D97-AF65-F5344CB8AC3E}">
        <p14:creationId xmlns:p14="http://schemas.microsoft.com/office/powerpoint/2010/main" val="44462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489" y="267439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Mission planner node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19985-38FB-4896-9454-7146FD0A2640}"/>
              </a:ext>
            </a:extLst>
          </p:cNvPr>
          <p:cNvSpPr txBox="1"/>
          <p:nvPr/>
        </p:nvSpPr>
        <p:spPr>
          <a:xfrm>
            <a:off x="490664" y="3142637"/>
            <a:ext cx="7724267" cy="174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Python based ROS node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Define custom message types to support waypoints list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Load planned path from disk 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Publish loaded waypoints to the /planner/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mission_waypoints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 topic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Test and run node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9" y="1488480"/>
            <a:ext cx="8598401" cy="10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72" y="191776"/>
            <a:ext cx="7540671" cy="381206"/>
          </a:xfrm>
        </p:spPr>
        <p:txBody>
          <a:bodyPr/>
          <a:lstStyle/>
          <a:p>
            <a:pPr fontAlgn="base"/>
            <a:r>
              <a:rPr lang="en-US" b="1" dirty="0"/>
              <a:t>Local planner node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19985-38FB-4896-9454-7146FD0A2640}"/>
              </a:ext>
            </a:extLst>
          </p:cNvPr>
          <p:cNvSpPr txBox="1"/>
          <p:nvPr/>
        </p:nvSpPr>
        <p:spPr>
          <a:xfrm>
            <a:off x="583571" y="2954576"/>
            <a:ext cx="7419902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python based ROS node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Create new message types to support trajectory waypoints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Subscribe to the /planner/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mission_waypoints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to get planned path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Subscribe to the 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carla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ego_vehicle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/odometry to get car position and velocity 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Plan trajectory starting from current vehicle position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Set desired velocity for each trajectory endpoint</a:t>
            </a:r>
          </a:p>
          <a:p>
            <a:pPr marL="285750" indent="-285750" defTabSz="685800" fontAlgn="base">
              <a:lnSpc>
                <a:spcPct val="90000"/>
              </a:lnSpc>
              <a:spcBef>
                <a:spcPts val="750"/>
              </a:spcBef>
              <a:buClr>
                <a:srgbClr val="041787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Publish planned trajectory to the /planner/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local_waypoints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1" y="858805"/>
            <a:ext cx="7782206" cy="18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8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22BB-F694-455A-A17E-01DB2272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80" y="187236"/>
            <a:ext cx="7540671" cy="592200"/>
          </a:xfrm>
        </p:spPr>
        <p:txBody>
          <a:bodyPr/>
          <a:lstStyle/>
          <a:p>
            <a:r>
              <a:rPr lang="en-US" b="1" dirty="0"/>
              <a:t>Controller node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A082A-3CFD-420A-A8D2-4260EC2F17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17033" y="3411835"/>
            <a:ext cx="7751712" cy="2015887"/>
          </a:xfrm>
        </p:spPr>
        <p:txBody>
          <a:bodyPr>
            <a:normAutofit fontScale="92500" lnSpcReduction="10000"/>
          </a:bodyPr>
          <a:lstStyle/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Create new python based ROS node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Add new message type to support CARLA control commands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Subscribe to the /planner/</a:t>
            </a:r>
            <a:r>
              <a:rPr lang="en-US" sz="1400" dirty="0" err="1"/>
              <a:t>local_waypoints</a:t>
            </a:r>
            <a:r>
              <a:rPr lang="en-US" sz="1400" dirty="0"/>
              <a:t> to get next desired potions and velocity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Subscribe to the /</a:t>
            </a:r>
            <a:r>
              <a:rPr lang="en-US" sz="1400" dirty="0" err="1"/>
              <a:t>carla</a:t>
            </a:r>
            <a:r>
              <a:rPr lang="en-US" sz="1400" dirty="0"/>
              <a:t>/</a:t>
            </a:r>
            <a:r>
              <a:rPr lang="en-US" sz="1400" dirty="0" err="1"/>
              <a:t>ego_vehicle</a:t>
            </a:r>
            <a:r>
              <a:rPr lang="en-US" sz="1400" dirty="0"/>
              <a:t>/odometry to get current car position and velocity 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Implement PID controller for longitudinal control  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Implement Stanley controller for lateral control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1400" dirty="0"/>
              <a:t>Publish </a:t>
            </a:r>
            <a:r>
              <a:rPr lang="ru-RU" sz="1400" dirty="0"/>
              <a:t> </a:t>
            </a:r>
            <a:r>
              <a:rPr lang="en-US" sz="1400" dirty="0"/>
              <a:t>control commands to /</a:t>
            </a:r>
            <a:r>
              <a:rPr lang="en-US" sz="1400" dirty="0" err="1"/>
              <a:t>carla</a:t>
            </a:r>
            <a:r>
              <a:rPr lang="en-US" sz="1400" dirty="0"/>
              <a:t>/</a:t>
            </a:r>
            <a:r>
              <a:rPr lang="en-US" sz="1400" dirty="0" err="1"/>
              <a:t>ego_vehicle</a:t>
            </a:r>
            <a:r>
              <a:rPr lang="en-US" sz="1400" dirty="0"/>
              <a:t>/</a:t>
            </a:r>
            <a:r>
              <a:rPr lang="en-US" sz="1400" dirty="0" err="1"/>
              <a:t>vehicle_control_cmd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1" y="1149061"/>
            <a:ext cx="8751237" cy="18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73" y="2728530"/>
            <a:ext cx="6014616" cy="2829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8E99A-89B9-4771-AB1A-B053A695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90" y="174610"/>
            <a:ext cx="7540671" cy="592200"/>
          </a:xfrm>
        </p:spPr>
        <p:txBody>
          <a:bodyPr/>
          <a:lstStyle/>
          <a:p>
            <a:r>
              <a:rPr lang="en-US" b="1" dirty="0"/>
              <a:t>PID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D35099-57DE-468A-97BB-E5A33D224560}"/>
                  </a:ext>
                </a:extLst>
              </p:cNvPr>
              <p:cNvSpPr/>
              <p:nvPr/>
            </p:nvSpPr>
            <p:spPr>
              <a:xfrm>
                <a:off x="2789388" y="470710"/>
                <a:ext cx="4760522" cy="2140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ru-RU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𝒅𝒆𝒔𝒊𝒓𝒆𝒅</m:t>
                          </m:r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𝒄𝒖𝒓𝒓𝒆𝒏𝒕</m:t>
                          </m:r>
                        </m:sub>
                      </m:sSub>
                    </m:oMath>
                  </m:oMathPara>
                </a14:m>
                <a:endParaRPr lang="ru-RU" sz="2000" b="1" dirty="0">
                  <a:solidFill>
                    <a:srgbClr val="041787"/>
                  </a:solidFill>
                </a:endParaRPr>
              </a:p>
              <a:p>
                <a:endParaRPr lang="en-US" sz="1000" b="1" i="1" dirty="0">
                  <a:solidFill>
                    <a:srgbClr val="04178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ru-RU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04178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4178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41787"/>
                  </a:solidFill>
                </a:endParaRPr>
              </a:p>
              <a:p>
                <a:endParaRPr lang="en-US" sz="500" b="1" dirty="0">
                  <a:solidFill>
                    <a:srgbClr val="04178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ru-RU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4178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04178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AD35099-57DE-468A-97BB-E5A33D224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388" y="470710"/>
                <a:ext cx="4760522" cy="2140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36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7433D-D24D-495D-8596-4F86220433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15677" y="869080"/>
            <a:ext cx="3327505" cy="2757615"/>
          </a:xfrm>
        </p:spPr>
        <p:txBody>
          <a:bodyPr/>
          <a:lstStyle/>
          <a:p>
            <a:r>
              <a:rPr lang="en-US" dirty="0"/>
              <a:t>Eliminate heading error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Eliminate CTE error  </a:t>
            </a:r>
            <a:r>
              <a:rPr lang="en-US" sz="2800" dirty="0">
                <a:solidFill>
                  <a:srgbClr val="041787"/>
                </a:solidFill>
                <a:latin typeface="Myriad Pro Light" panose="020B0603030403020204" pitchFamily="34" charset="0"/>
              </a:rPr>
              <a:t>e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706" y="903309"/>
            <a:ext cx="331720" cy="314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2" y="1246902"/>
            <a:ext cx="1556319" cy="492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19" y="2480495"/>
            <a:ext cx="2377687" cy="695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7" y="641563"/>
            <a:ext cx="4928459" cy="36049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94" y="4993078"/>
            <a:ext cx="6634977" cy="656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171CED-E72C-4010-8B81-97DA7BE0B352}"/>
              </a:ext>
            </a:extLst>
          </p:cNvPr>
          <p:cNvSpPr txBox="1"/>
          <p:nvPr/>
        </p:nvSpPr>
        <p:spPr>
          <a:xfrm>
            <a:off x="265177" y="4640848"/>
            <a:ext cx="332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Stanley Control Law: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AA292-FB42-41C0-A574-6A764025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54" y="156199"/>
            <a:ext cx="7540671" cy="592200"/>
          </a:xfrm>
        </p:spPr>
        <p:txBody>
          <a:bodyPr/>
          <a:lstStyle/>
          <a:p>
            <a:r>
              <a:rPr lang="en-US" b="1" dirty="0"/>
              <a:t>Stanley controller</a:t>
            </a:r>
          </a:p>
        </p:txBody>
      </p:sp>
    </p:spTree>
    <p:extLst>
      <p:ext uri="{BB962C8B-B14F-4D97-AF65-F5344CB8AC3E}">
        <p14:creationId xmlns:p14="http://schemas.microsoft.com/office/powerpoint/2010/main" val="192828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797930" y="695459"/>
            <a:ext cx="7540671" cy="4211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21789"/>
                </a:solidFill>
              </a:rPr>
              <a:t>ROS</a:t>
            </a:r>
            <a:r>
              <a:rPr lang="en-US" dirty="0"/>
              <a:t> (the </a:t>
            </a:r>
            <a:r>
              <a:rPr lang="en-US" b="1" dirty="0">
                <a:solidFill>
                  <a:srgbClr val="021789"/>
                </a:solidFill>
              </a:rPr>
              <a:t>R</a:t>
            </a:r>
            <a:r>
              <a:rPr lang="en-US" dirty="0"/>
              <a:t>obot </a:t>
            </a:r>
            <a:r>
              <a:rPr lang="en-US" b="1" dirty="0">
                <a:solidFill>
                  <a:srgbClr val="021789"/>
                </a:solidFill>
              </a:rPr>
              <a:t>O</a:t>
            </a:r>
            <a:r>
              <a:rPr lang="en-US" dirty="0"/>
              <a:t>perating </a:t>
            </a:r>
            <a:r>
              <a:rPr lang="en-US" b="1" dirty="0">
                <a:solidFill>
                  <a:srgbClr val="021789"/>
                </a:solidFill>
              </a:rPr>
              <a:t>S</a:t>
            </a:r>
            <a:r>
              <a:rPr lang="en-US" dirty="0"/>
              <a:t>ystem) is collection of software frameworks for robot software development.</a:t>
            </a:r>
          </a:p>
          <a:p>
            <a:pPr marL="0" indent="0">
              <a:buNone/>
            </a:pPr>
            <a:endParaRPr lang="ru-RU" dirty="0"/>
          </a:p>
          <a:p>
            <a:r>
              <a:rPr lang="en-US" b="1" dirty="0"/>
              <a:t>Plumbing  - </a:t>
            </a:r>
            <a:r>
              <a:rPr lang="en-US" dirty="0"/>
              <a:t>messaging infrastructure designed to support the quick and easy construction of distributed computing systems.</a:t>
            </a:r>
          </a:p>
          <a:p>
            <a:endParaRPr lang="en-US" b="1" dirty="0"/>
          </a:p>
          <a:p>
            <a:r>
              <a:rPr lang="en-US" b="1" dirty="0"/>
              <a:t>Tools - </a:t>
            </a:r>
            <a:r>
              <a:rPr lang="en-US" dirty="0"/>
              <a:t>configuring, starting, debugging, visualizing, logging, testing</a:t>
            </a:r>
          </a:p>
          <a:p>
            <a:endParaRPr lang="en-US" b="1" dirty="0"/>
          </a:p>
          <a:p>
            <a:r>
              <a:rPr lang="en-US" b="1" dirty="0"/>
              <a:t>Capabilities - </a:t>
            </a:r>
            <a:r>
              <a:rPr lang="en-US" dirty="0"/>
              <a:t> libraries that implement useful functionality, with a focus on mobility, manipulation, and perception</a:t>
            </a:r>
          </a:p>
          <a:p>
            <a:endParaRPr lang="en-US" dirty="0"/>
          </a:p>
          <a:p>
            <a:r>
              <a:rPr lang="en-US" b="1" dirty="0"/>
              <a:t>Ecosystem - </a:t>
            </a:r>
            <a:r>
              <a:rPr lang="en-US" dirty="0"/>
              <a:t>supported and improved by a large community, with a strong focus on integration and documentation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8" y="154633"/>
            <a:ext cx="6380354" cy="327016"/>
          </a:xfrm>
        </p:spPr>
        <p:txBody>
          <a:bodyPr/>
          <a:lstStyle/>
          <a:p>
            <a:pPr fontAlgn="base"/>
            <a:r>
              <a:rPr lang="en-US" b="1" dirty="0"/>
              <a:t>What is ROS?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912AA-95DD-41C8-810E-53D6912FD87C}"/>
              </a:ext>
            </a:extLst>
          </p:cNvPr>
          <p:cNvSpPr txBox="1"/>
          <p:nvPr/>
        </p:nvSpPr>
        <p:spPr>
          <a:xfrm>
            <a:off x="991112" y="5077886"/>
            <a:ext cx="6723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https://answers.ros.org/question/12230/what-is-ros-exactly-middleware-framework-operating-system/#18055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241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Lets go!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CD0B7-12D3-4BCA-A262-D5EC682264D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797930" y="945931"/>
            <a:ext cx="7540671" cy="4025461"/>
          </a:xfrm>
        </p:spPr>
        <p:txBody>
          <a:bodyPr>
            <a:normAutofit/>
          </a:bodyPr>
          <a:lstStyle/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Open-source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Hardware abstraction of device drivers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Applicable to all kind of robotic systems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Communication via message passing</a:t>
            </a:r>
          </a:p>
          <a:p>
            <a:pPr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Encourage to write well-designed reusable  components to dramatically reduce development time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Build and </a:t>
            </a:r>
            <a:r>
              <a:rPr lang="en-US" sz="2000"/>
              <a:t>package management tools</a:t>
            </a:r>
            <a:endParaRPr lang="en-US" sz="2000" dirty="0"/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Tools for visualization, simulation, analysis</a:t>
            </a:r>
          </a:p>
          <a:p>
            <a:pPr lvl="0" fontAlgn="base">
              <a:lnSpc>
                <a:spcPct val="100000"/>
              </a:lnSpc>
              <a:buClr>
                <a:srgbClr val="041787"/>
              </a:buClr>
            </a:pPr>
            <a:r>
              <a:rPr lang="en-US" sz="2000" dirty="0"/>
              <a:t>Powerful software libraries including state of the art algorithms for perception, localization and control.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4277" y="218201"/>
            <a:ext cx="6380354" cy="3270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Why ROS?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4255" y="140565"/>
            <a:ext cx="8979745" cy="3270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ROS Components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30" y="1256349"/>
            <a:ext cx="5577950" cy="36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3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BD7B441-C7DA-4662-912E-AB7B097FB94F}"/>
              </a:ext>
            </a:extLst>
          </p:cNvPr>
          <p:cNvSpPr txBox="1">
            <a:spLocks/>
          </p:cNvSpPr>
          <p:nvPr/>
        </p:nvSpPr>
        <p:spPr>
          <a:xfrm>
            <a:off x="410288" y="866877"/>
            <a:ext cx="8527650" cy="376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2pPr>
            <a:lvl3pPr marL="6858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0287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371600" indent="0" algn="l" defTabSz="685800" rtl="0" eaLnBrk="1" latinLnBrk="0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21789"/>
                </a:solidFill>
              </a:rPr>
              <a:t>Nodes</a:t>
            </a:r>
            <a:r>
              <a:rPr lang="en-US" b="1" dirty="0"/>
              <a:t> - </a:t>
            </a:r>
            <a:r>
              <a:rPr lang="en-US" dirty="0"/>
              <a:t>process that perform computation (usually written with client libraries </a:t>
            </a:r>
            <a:r>
              <a:rPr lang="en-US" dirty="0" err="1"/>
              <a:t>roscpp</a:t>
            </a:r>
            <a:r>
              <a:rPr lang="en-US" dirty="0"/>
              <a:t>, </a:t>
            </a:r>
            <a:r>
              <a:rPr lang="en-US" dirty="0" err="1"/>
              <a:t>rospy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Master</a:t>
            </a:r>
            <a:r>
              <a:rPr lang="en-US" b="1" dirty="0"/>
              <a:t> - </a:t>
            </a:r>
            <a:r>
              <a:rPr lang="en-US" dirty="0"/>
              <a:t>provides name registration and lookup to the rest of the nodes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Parameter Server </a:t>
            </a:r>
            <a:r>
              <a:rPr lang="en-US" b="1" dirty="0"/>
              <a:t>-</a:t>
            </a:r>
            <a:r>
              <a:rPr lang="en-US" b="1" dirty="0">
                <a:solidFill>
                  <a:srgbClr val="021789"/>
                </a:solidFill>
              </a:rPr>
              <a:t> </a:t>
            </a:r>
            <a:r>
              <a:rPr lang="en-US" dirty="0"/>
              <a:t>allows to keep the data to be stored in a central location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Messages</a:t>
            </a:r>
            <a:r>
              <a:rPr lang="en-US" b="1" dirty="0"/>
              <a:t> - </a:t>
            </a:r>
            <a:r>
              <a:rPr lang="en-US" dirty="0"/>
              <a:t>nodes communicate with each other using messages. Simple data structure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Topics</a:t>
            </a:r>
            <a:r>
              <a:rPr lang="en-US" b="1" dirty="0"/>
              <a:t> - </a:t>
            </a:r>
            <a:r>
              <a:rPr lang="en-US" dirty="0"/>
              <a:t>named buses to transfer ROS messages between nodes using publish/subscribe model 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Services</a:t>
            </a:r>
            <a:r>
              <a:rPr lang="en-US" b="1" dirty="0"/>
              <a:t> - </a:t>
            </a:r>
            <a:r>
              <a:rPr lang="en-US" dirty="0"/>
              <a:t>allows node communications using request/response pattern</a:t>
            </a:r>
          </a:p>
          <a:p>
            <a:endParaRPr lang="en-US" dirty="0"/>
          </a:p>
          <a:p>
            <a:r>
              <a:rPr lang="en-US" b="1" dirty="0">
                <a:solidFill>
                  <a:srgbClr val="021789"/>
                </a:solidFill>
              </a:rPr>
              <a:t>Bags</a:t>
            </a:r>
            <a:r>
              <a:rPr lang="en-US" b="1" dirty="0"/>
              <a:t> - </a:t>
            </a:r>
            <a:r>
              <a:rPr lang="en-US" dirty="0"/>
              <a:t>bags are a format for saving and playing back ROS message data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707440" y="64171"/>
            <a:ext cx="7540671" cy="313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C0731-B29D-4C14-ADFA-1ED0033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02" y="167198"/>
            <a:ext cx="7540671" cy="421239"/>
          </a:xfrm>
        </p:spPr>
        <p:txBody>
          <a:bodyPr/>
          <a:lstStyle/>
          <a:p>
            <a:r>
              <a:rPr lang="en-US" b="1"/>
              <a:t>ROS Components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589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C3C0731-B29D-4C14-ADFA-1ED0033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71" y="155092"/>
            <a:ext cx="7540671" cy="421239"/>
          </a:xfrm>
        </p:spPr>
        <p:txBody>
          <a:bodyPr/>
          <a:lstStyle/>
          <a:p>
            <a:r>
              <a:rPr lang="en-US" b="1" dirty="0"/>
              <a:t>Typical high-level architecture with ROS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4" y="841445"/>
            <a:ext cx="5638127" cy="44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D53A01-37ED-4370-9E15-AC3614BF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89" y="216373"/>
            <a:ext cx="7540625" cy="592137"/>
          </a:xfrm>
        </p:spPr>
        <p:txBody>
          <a:bodyPr/>
          <a:lstStyle/>
          <a:p>
            <a:r>
              <a:rPr lang="en-US" b="1" dirty="0"/>
              <a:t>Architecture of simple robot with LIDAR and 4 wheels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89" y="725936"/>
            <a:ext cx="8541872" cy="3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89" y="743743"/>
            <a:ext cx="5205694" cy="474758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6262" y="175016"/>
            <a:ext cx="7446338" cy="3970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fontAlgn="base"/>
            <a:r>
              <a:rPr lang="en-US" b="1" dirty="0"/>
              <a:t>Self-driving car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2071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4C0C-AAD5-423C-A6FD-7C9076CD0B5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39" y="176638"/>
            <a:ext cx="7540671" cy="313647"/>
          </a:xfrm>
        </p:spPr>
        <p:txBody>
          <a:bodyPr/>
          <a:lstStyle/>
          <a:p>
            <a:pPr fontAlgn="base"/>
            <a:r>
              <a:rPr lang="en-US" b="1" dirty="0"/>
              <a:t>Self-driving car architecture: perception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7" y="1718072"/>
            <a:ext cx="8928130" cy="22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70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C5A71063-8658-D844-B5C0-B9C0E47381A3}"/>
    </a:ext>
  </a:extLst>
</a:theme>
</file>

<file path=ppt/theme/theme2.xml><?xml version="1.0" encoding="utf-8"?>
<a:theme xmlns:a="http://schemas.openxmlformats.org/drawingml/2006/main" name="Subtit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3E4499F2-D6F9-1845-9FAA-92C608158C16}"/>
    </a:ext>
  </a:extLst>
</a:theme>
</file>

<file path=ppt/theme/theme3.xml><?xml version="1.0" encoding="utf-8"?>
<a:theme xmlns:a="http://schemas.openxmlformats.org/drawingml/2006/main" name="Conten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EB0F301C-9F97-304F-B531-58D3664DD3B5}"/>
    </a:ext>
  </a:extLst>
</a:theme>
</file>

<file path=ppt/theme/theme4.xml><?xml version="1.0" encoding="utf-8"?>
<a:theme xmlns:a="http://schemas.openxmlformats.org/drawingml/2006/main" name="Fina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soft presentation template_v1.5" id="{A5509466-AE4A-3240-B24D-04844CDD0F60}" vid="{77CB83A6-525F-0345-9B89-13B31FDBEF1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7D2131E9D95A4BA61144173E332D44" ma:contentTypeVersion="9" ma:contentTypeDescription="Create a new document." ma:contentTypeScope="" ma:versionID="d748c10a087acec102d2229d3581ab8c">
  <xsd:schema xmlns:xsd="http://www.w3.org/2001/XMLSchema" xmlns:xs="http://www.w3.org/2001/XMLSchema" xmlns:p="http://schemas.microsoft.com/office/2006/metadata/properties" xmlns:ns1="http://schemas.microsoft.com/sharepoint/v3" xmlns:ns2="220fd06c-ad8d-4f8c-9212-d0dcdf6975bb" xmlns:ns3="acab8335-a09e-4784-a113-b38d4556a4b8" xmlns:ns4="d54b68b8-1d73-41e8-9eff-968a33e4c82f" targetNamespace="http://schemas.microsoft.com/office/2006/metadata/properties" ma:root="true" ma:fieldsID="ec7acbb00233de34a966b8bc46c28968" ns1:_="" ns2:_="" ns3:_="" ns4:_="">
    <xsd:import namespace="http://schemas.microsoft.com/sharepoint/v3"/>
    <xsd:import namespace="220fd06c-ad8d-4f8c-9212-d0dcdf6975bb"/>
    <xsd:import namespace="acab8335-a09e-4784-a113-b38d4556a4b8"/>
    <xsd:import namespace="d54b68b8-1d73-41e8-9eff-968a33e4c82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fd06c-ad8d-4f8c-9212-d0dcdf6975b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b8335-a09e-4784-a113-b38d4556a4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b68b8-1d73-41e8-9eff-968a33e4c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20fd06c-ad8d-4f8c-9212-d0dcdf6975bb">H37SXJE5AX6T-235527313-639</_dlc_DocId>
    <_dlc_DocIdUrl xmlns="220fd06c-ad8d-4f8c-9212-d0dcdf6975bb">
      <Url>https://coherentsolutions.sharepoint.com/sites/corporate/practices/Marketing/_layouts/15/DocIdRedir.aspx?ID=H37SXJE5AX6T-235527313-639</Url>
      <Description>H37SXJE5AX6T-235527313-639</Description>
    </_dlc_DocIdUrl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641520-71F5-4F94-9199-86CC07F7D52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A77A8CB-793C-48DB-B9D3-5E01866778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20fd06c-ad8d-4f8c-9212-d0dcdf6975bb"/>
    <ds:schemaRef ds:uri="acab8335-a09e-4784-a113-b38d4556a4b8"/>
    <ds:schemaRef ds:uri="d54b68b8-1d73-41e8-9eff-968a33e4c8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A60C46-AC3C-46E4-9FCF-0414510F1DED}">
  <ds:schemaRefs>
    <ds:schemaRef ds:uri="http://purl.org/dc/elements/1.1/"/>
    <ds:schemaRef ds:uri="http://schemas.microsoft.com/office/infopath/2007/PartnerControls"/>
    <ds:schemaRef ds:uri="d54b68b8-1d73-41e8-9eff-968a33e4c82f"/>
    <ds:schemaRef ds:uri="http://purl.org/dc/terms/"/>
    <ds:schemaRef ds:uri="acab8335-a09e-4784-a113-b38d4556a4b8"/>
    <ds:schemaRef ds:uri="http://schemas.microsoft.com/office/2006/documentManagement/types"/>
    <ds:schemaRef ds:uri="http://schemas.openxmlformats.org/package/2006/metadata/core-properties"/>
    <ds:schemaRef ds:uri="220fd06c-ad8d-4f8c-9212-d0dcdf6975bb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C0486401-1060-43F6-BCF6-CC47ACD043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ISsoft presentation template_v1.6</Template>
  <TotalTime>12948</TotalTime>
  <Words>510</Words>
  <Application>Microsoft Office PowerPoint</Application>
  <PresentationFormat>On-screen Show (16:10)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Myriad Pro Light</vt:lpstr>
      <vt:lpstr>Roboto</vt:lpstr>
      <vt:lpstr>Roboto Light</vt:lpstr>
      <vt:lpstr>Roboto Medium</vt:lpstr>
      <vt:lpstr>Title</vt:lpstr>
      <vt:lpstr>Subtitle</vt:lpstr>
      <vt:lpstr>Content</vt:lpstr>
      <vt:lpstr>Final</vt:lpstr>
      <vt:lpstr>Build Self-Driving Car architecture with  Robot Operating System</vt:lpstr>
      <vt:lpstr>What is ROS?</vt:lpstr>
      <vt:lpstr>PowerPoint Presentation</vt:lpstr>
      <vt:lpstr>PowerPoint Presentation</vt:lpstr>
      <vt:lpstr>ROS Components</vt:lpstr>
      <vt:lpstr>Typical high-level architecture with ROS</vt:lpstr>
      <vt:lpstr>Architecture of simple robot with LIDAR and 4 wheels</vt:lpstr>
      <vt:lpstr>PowerPoint Presentation</vt:lpstr>
      <vt:lpstr>Self-driving car architecture: perception</vt:lpstr>
      <vt:lpstr>PowerPoint Presentation</vt:lpstr>
      <vt:lpstr>PowerPoint Presentation</vt:lpstr>
      <vt:lpstr>Building simple self-driving car architecture with CARLA simulator and ROS</vt:lpstr>
      <vt:lpstr>Simplified architecture with ROS</vt:lpstr>
      <vt:lpstr>Setup ROS environment</vt:lpstr>
      <vt:lpstr>Mission planner node</vt:lpstr>
      <vt:lpstr>Local planner node </vt:lpstr>
      <vt:lpstr>Controller node</vt:lpstr>
      <vt:lpstr>PID controller</vt:lpstr>
      <vt:lpstr>Stanley controller</vt:lpstr>
      <vt:lpstr>Lets go!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Chernushin</dc:creator>
  <cp:lastModifiedBy>Oleg Karasik</cp:lastModifiedBy>
  <cp:revision>115</cp:revision>
  <dcterms:created xsi:type="dcterms:W3CDTF">2018-08-30T14:39:58Z</dcterms:created>
  <dcterms:modified xsi:type="dcterms:W3CDTF">2019-05-29T09:08:24Z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0x010100897D2131E9D95A4BA61144173E332D44</vt:lpwstr>
  </property>
  <property fmtid="{D5CDD505-2E9C-101B-9397-08002B2CF9AE}" pid="3" name="_dlc_DocIdItemGuid">
    <vt:lpwstr>2b2516bf-9047-4234-9275-af470fe52a30</vt:lpwstr>
  </property>
</Properties>
</file>